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69" r:id="rId3"/>
    <p:sldId id="258" r:id="rId4"/>
    <p:sldId id="272" r:id="rId5"/>
    <p:sldId id="273" r:id="rId6"/>
    <p:sldId id="274" r:id="rId7"/>
    <p:sldId id="275" r:id="rId8"/>
    <p:sldId id="270" r:id="rId9"/>
    <p:sldId id="271" r:id="rId10"/>
    <p:sldId id="276" r:id="rId11"/>
    <p:sldId id="280" r:id="rId12"/>
    <p:sldId id="279" r:id="rId13"/>
    <p:sldId id="28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38"/>
    <a:srgbClr val="C02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3462" autoAdjust="0"/>
  </p:normalViewPr>
  <p:slideViewPr>
    <p:cSldViewPr snapToGrid="0">
      <p:cViewPr varScale="1">
        <p:scale>
          <a:sx n="103" d="100"/>
          <a:sy n="103" d="100"/>
        </p:scale>
        <p:origin x="852" y="114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24-Sep-25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24-Sep-25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em chào các anh/chị hôm nay em xin được thuyết trình về miniproject của Layer 3- &gt; thủ tục paging trong 5G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588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6D66E-8A60-51A6-6713-06D0431BD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40B1C3-4DC1-D4CC-394F-22C59712A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955214-434E-9EFF-5710-D2459155FD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khung thời gian trong 5G được tổ chức gồm nhiều frame, mỗi frame 10ms và gồm 10 sf- mỗi sf có độ dài 1ms và có thể gồm nhiêu slot- số slot phụ thuộc vào cấu hình numerology, đồng thời cấu hình này cũng chỉ ra được SCS- mỗi slot gồm 14 ký hiệu ofdm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61A7-E591-C9D9-B821-B7774F4A0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0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15F7A-9466-CC39-2E04-9361B0DF7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1A0C2-BC29-C8F7-BA11-3F4387740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C85B0-BAFD-FE32-CEA8-57E5EADF6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khung thời gian trong 5G được tổ chức gồm nhiều frame, mỗi frame 10ms và gồm 10 sf- mỗi sf có độ dài 1ms và có thể gồm nhiêu slot- số slot phụ thuộc vào cấu hình numerology, đồng thời cấu hình này cũng chỉ ra được SCS- mỗi slot gồm 14 ký hiệu ofdm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C6A84-76B2-2F3B-92C1-F3626E3E5B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8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F16BB-97A3-4F76-9AAC-E71F2185C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B96143-12DB-7D08-A4E1-DEA78A25B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B98FFC-7497-0B24-6997-6AFFAAC85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khung thời gian trong 5G được tổ chức gồm nhiều frame, mỗi frame 10ms và gồm 10 sf- mỗi sf có độ dài 1ms và có thể gồm nhiêu slot- số slot phụ thuộc vào cấu hình numerology, đồng thời cấu hình này cũng chỉ ra được SCS- mỗi slot gồm 14 ký hiệu ofdm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8B867-7374-6C02-3634-BD517589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8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B003A-486C-2EE1-C35B-F932A43DF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70D75-06E5-DF00-2146-40853C4968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D510C5-3BF4-1A40-FF75-8FEA4591B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khung thời gian trong 5G được tổ chức gồm nhiều frame, mỗi frame 10ms và gồm 10 sf- mỗi sf có độ dài 1ms và có thể gồm nhiêu slot- số slot phụ thuộc vào cấu hình numerology, đồng thời cấu hình này cũng chỉ ra được SCS- mỗi slot gồm 14 ký hiệu ofdm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8520E-AF9C-CEA0-268C-9D81FF063D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9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56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Nội dung trình bày được chia làm 5 mục .... tương ứng với 5 phần tìm hiểu của mini project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010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khung thời gian trong 5G được tổ chức gồm nhiều frame, mỗi frame 10ms và gồm 10 sf- mỗi sf có độ dài 1ms và có thể gồm nhiêu slot- số slot phụ thuộc vào cấu hình numerology, đồng thời cấu hình này cũng chỉ ra được SCS- mỗi slot gồm 14 ký hiệu ofdm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3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0D460-FDD3-FCE6-7E31-C71FDB43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4F1DEF-48AD-D277-659E-67E7549695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0D914C-BE5B-2219-E48A-8897FAA398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khung thời gian trong 5G được tổ chức gồm nhiều frame, mỗi frame 10ms và gồm 10 sf- mỗi sf có độ dài 1ms và có thể gồm nhiêu slot- số slot phụ thuộc vào cấu hình numerology, đồng thời cấu hình này cũng chỉ ra được SCS- mỗi slot gồm 14 ký hiệu ofdm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0AF08-CB3F-CCF7-58C9-0F4321632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98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06FDD-F253-14EB-A013-3677CF020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CA3245-E8BD-7A53-63F2-2893C7B15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3D59CF-D280-44FD-909A-372FC5379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khung thời gian trong 5G được tổ chức gồm nhiều frame, mỗi frame 10ms và gồm 10 sf- mỗi sf có độ dài 1ms và có thể gồm nhiêu slot- số slot phụ thuộc vào cấu hình numerology, đồng thời cấu hình này cũng chỉ ra được SCS- mỗi slot gồm 14 ký hiệu ofdm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ABE2E-96B1-30F4-AE28-B28712AC0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35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2964A-EBBB-D891-9123-15338A2A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AF150-84E8-7469-F031-1C3D3BEC3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44E53-8114-FC81-9788-3772295070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khung thời gian trong 5G được tổ chức gồm nhiều frame, mỗi frame 10ms và gồm 10 sf- mỗi sf có độ dài 1ms và có thể gồm nhiêu slot- số slot phụ thuộc vào cấu hình numerology, đồng thời cấu hình này cũng chỉ ra được SCS- mỗi slot gồm 14 ký hiệu ofdm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57413-878A-EC4E-8F0F-D3DBF771A9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36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5274D-6D33-CEF3-E008-1F326D3BF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E2E1DA-6319-B1CA-9A35-E9A6B0CC16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6B272-D998-3483-0D98-73B524DA8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khung thời gian trong 5G được tổ chức gồm nhiều frame, mỗi frame 10ms và gồm 10 sf- mỗi sf có độ dài 1ms và có thể gồm nhiêu slot- số slot phụ thuộc vào cấu hình numerology, đồng thời cấu hình này cũng chỉ ra được SCS- mỗi slot gồm 14 ký hiệu ofdm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E4908-3392-9A2A-D894-876D731F0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32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65C38-AD63-C9FF-D7AF-56BD6B594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6B452-0DF2-4A83-8E26-05C3B4259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7CE9B-76D9-1044-5976-5B5F671BB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khung thời gian trong 5G được tổ chức gồm nhiều frame, mỗi frame 10ms và gồm 10 sf- mỗi sf có độ dài 1ms và có thể gồm nhiêu slot- số slot phụ thuộc vào cấu hình numerology, đồng thời cấu hình này cũng chỉ ra được SCS- mỗi slot gồm 14 ký hiệu ofdm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F9B1C-F381-FCD2-961F-B68E3EDDD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65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522AE-7B04-CDFA-A137-21BCA6D1C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A4B98-76DA-A7BB-9954-3A4B10AD8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D3D636-2A4B-3639-E931-2D51382DD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khung thời gian trong 5G được tổ chức gồm nhiều frame, mỗi frame 10ms và gồm 10 sf- mỗi sf có độ dài 1ms và có thể gồm nhiêu slot- số slot phụ thuộc vào cấu hình numerology, đồng thời cấu hình này cũng chỉ ra được SCS- mỗi slot gồm 14 ký hiệu ofdm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BF024-7A6C-C4EE-0236-6ABA42089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58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24-Sep-25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24-Sep-25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24-Sep-25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24-Sep-25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24-Sep-25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24-Sep-25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24-Sep-25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24-Sep-25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24-Sep-25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24-Sep-25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24-Sep-25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1013759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NEIGHBOR + PEER CONFIG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/>
              <a:t>Nguyễn Mạnh Dũng</a:t>
            </a:r>
            <a:endParaRPr lang="en-US" sz="2800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8AF14-FD78-2010-8ED3-B52AD9A8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5BA5-6B23-49C1-0FFE-6F1D33836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SỬA DEFINE LTE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F472-21C8-5992-ADE4-FCD6B7E1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DB568-B042-C5AD-AF8C-465211739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868" y="923731"/>
            <a:ext cx="7234294" cy="53347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1D3909-E326-2E26-6DA4-9EE8DA3F9D16}"/>
              </a:ext>
            </a:extLst>
          </p:cNvPr>
          <p:cNvSpPr txBox="1"/>
          <p:nvPr/>
        </p:nvSpPr>
        <p:spPr>
          <a:xfrm>
            <a:off x="9156511" y="1222310"/>
            <a:ext cx="1825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Dánh sách các define cần sửa trong code</a:t>
            </a:r>
          </a:p>
        </p:txBody>
      </p:sp>
    </p:spTree>
    <p:extLst>
      <p:ext uri="{BB962C8B-B14F-4D97-AF65-F5344CB8AC3E}">
        <p14:creationId xmlns:p14="http://schemas.microsoft.com/office/powerpoint/2010/main" val="2271033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D2BB0-A419-63A8-9CA5-DF85CFBA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443E-42B8-A1AF-408E-E62A1D44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SỬA DEFINE LTE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E867-E893-16D0-DDD0-00CEA276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19A3A-2048-6240-737E-22A1E51F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10" y="2364027"/>
            <a:ext cx="6516009" cy="31532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223745-FE00-648A-1B86-8B536A2AC6C2}"/>
              </a:ext>
            </a:extLst>
          </p:cNvPr>
          <p:cNvSpPr txBox="1"/>
          <p:nvPr/>
        </p:nvSpPr>
        <p:spPr>
          <a:xfrm>
            <a:off x="8033657" y="2080727"/>
            <a:ext cx="290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-&gt; Thêm 128 cặp {0, -1}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356EB8-0C46-49D7-5098-196FE1C69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10" y="1118568"/>
            <a:ext cx="1867161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51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05EFE-1B64-112F-514F-A447FBC3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6040-C43C-12EE-CA05-F5007E7A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SỬA DEFINE NR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3A68B-BA76-CE48-C7C7-E55CC16C2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3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FBEE5-C626-0C07-675C-AB11236EC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3712-92FE-CE92-697A-AF51E3C0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SỬA DEFINE NR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22647-FEF4-1BFC-FAC0-3AC34625D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C86034-3073-3447-AD70-1275B0B52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57" y="1293141"/>
            <a:ext cx="6392167" cy="17337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111CE4-6A46-2485-0167-DC09A8D86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57" y="3802488"/>
            <a:ext cx="6068272" cy="1762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BB0E5-437D-8D6C-471F-2236FF866E94}"/>
              </a:ext>
            </a:extLst>
          </p:cNvPr>
          <p:cNvSpPr txBox="1"/>
          <p:nvPr/>
        </p:nvSpPr>
        <p:spPr>
          <a:xfrm>
            <a:off x="7266214" y="1910057"/>
            <a:ext cx="2306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-&gt; Thêm xxx cặp {0, -1}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40A2B-CE8F-933B-FA36-EE7F384D9F6A}"/>
              </a:ext>
            </a:extLst>
          </p:cNvPr>
          <p:cNvSpPr txBox="1"/>
          <p:nvPr/>
        </p:nvSpPr>
        <p:spPr>
          <a:xfrm>
            <a:off x="7266214" y="4251268"/>
            <a:ext cx="2306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-&gt; Thêm xxx cặp {0, -1}</a:t>
            </a:r>
          </a:p>
        </p:txBody>
      </p:sp>
    </p:spTree>
    <p:extLst>
      <p:ext uri="{BB962C8B-B14F-4D97-AF65-F5344CB8AC3E}">
        <p14:creationId xmlns:p14="http://schemas.microsoft.com/office/powerpoint/2010/main" val="347645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BB7F9E-4FC8-4F21-264C-E8EE49F35386}"/>
              </a:ext>
            </a:extLst>
          </p:cNvPr>
          <p:cNvSpPr/>
          <p:nvPr/>
        </p:nvSpPr>
        <p:spPr>
          <a:xfrm>
            <a:off x="0" y="0"/>
            <a:ext cx="4438650" cy="6858000"/>
          </a:xfrm>
          <a:prstGeom prst="rect">
            <a:avLst/>
          </a:prstGeom>
          <a:solidFill>
            <a:srgbClr val="E200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A red background with white text&#10;&#10;AI-generated content may be incorrect.">
            <a:extLst>
              <a:ext uri="{FF2B5EF4-FFF2-40B4-BE49-F238E27FC236}">
                <a16:creationId xmlns:a16="http://schemas.microsoft.com/office/drawing/2014/main" id="{D727B877-C3B0-AD59-3156-4D02AB9C2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983508"/>
            <a:ext cx="2743201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8E30E38-0FBA-1167-D09E-0C72991D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63C2-9390-6E85-84A7-55F8978A9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TRÌNH BÀY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002E9-B23C-7DB8-0D29-1DF40E4A0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F7D48F-8038-B8EB-7639-F069FD6B48B8}"/>
              </a:ext>
            </a:extLst>
          </p:cNvPr>
          <p:cNvSpPr/>
          <p:nvPr/>
        </p:nvSpPr>
        <p:spPr>
          <a:xfrm>
            <a:off x="722465" y="2064590"/>
            <a:ext cx="871268" cy="8712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2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52AE8-7634-F88D-F4E5-A9376852A385}"/>
              </a:ext>
            </a:extLst>
          </p:cNvPr>
          <p:cNvSpPr/>
          <p:nvPr/>
        </p:nvSpPr>
        <p:spPr>
          <a:xfrm>
            <a:off x="722465" y="1039485"/>
            <a:ext cx="871268" cy="8712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1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620BE5-4E49-A2B6-55B8-970037545304}"/>
              </a:ext>
            </a:extLst>
          </p:cNvPr>
          <p:cNvSpPr/>
          <p:nvPr/>
        </p:nvSpPr>
        <p:spPr>
          <a:xfrm>
            <a:off x="722465" y="3089695"/>
            <a:ext cx="871268" cy="8712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3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99B759-AA1B-65A2-AD40-D9C22777244C}"/>
              </a:ext>
            </a:extLst>
          </p:cNvPr>
          <p:cNvSpPr/>
          <p:nvPr/>
        </p:nvSpPr>
        <p:spPr>
          <a:xfrm>
            <a:off x="722465" y="4114800"/>
            <a:ext cx="871268" cy="8712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4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42F1C-59B4-0F83-DA4D-1F331F2D93D4}"/>
              </a:ext>
            </a:extLst>
          </p:cNvPr>
          <p:cNvSpPr/>
          <p:nvPr/>
        </p:nvSpPr>
        <p:spPr>
          <a:xfrm>
            <a:off x="722465" y="5139905"/>
            <a:ext cx="871268" cy="87126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5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90701-9BE9-9560-261E-6F50B3CC3C1B}"/>
              </a:ext>
            </a:extLst>
          </p:cNvPr>
          <p:cNvSpPr txBox="1"/>
          <p:nvPr/>
        </p:nvSpPr>
        <p:spPr>
          <a:xfrm>
            <a:off x="1811550" y="1250830"/>
            <a:ext cx="5658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0452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PROVISION BAN ĐẦU GỬI TỪ OAM ĐẾN CÁC MODULE - LTE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79F7B-5A49-4F9D-3BA1-A49B915332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42" t="3856" b="8277"/>
          <a:stretch>
            <a:fillRect/>
          </a:stretch>
        </p:blipFill>
        <p:spPr>
          <a:xfrm>
            <a:off x="147454" y="949656"/>
            <a:ext cx="6318660" cy="5115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20564B-FB31-FC84-F214-EB9B37A484D0}"/>
              </a:ext>
            </a:extLst>
          </p:cNvPr>
          <p:cNvSpPr txBox="1"/>
          <p:nvPr/>
        </p:nvSpPr>
        <p:spPr>
          <a:xfrm>
            <a:off x="6576597" y="1216919"/>
            <a:ext cx="4990252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Khi khởi động các module, các module gửi INIT_IND cho OAM -&gt; OAM gửi thông tin cấu hình thông số ban đầu cho các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Danh sách cấu hình: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X2_PROV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RRC_COMM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RRC_PROV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SON_PROV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RRM_PROV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/>
              <a:t>RRM_CONFIG</a:t>
            </a:r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533B7-53F0-7B6F-11A1-00DC309FB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F5A72-AB2C-174B-D19E-35288960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LUỒNG OAM ĐỌC VÀ GỬI CẤU HÌNH (PEER + NBR)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8A73B-DCF3-257A-C684-7B163864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8B741-C1BB-2A87-3989-F841CFB04889}"/>
              </a:ext>
            </a:extLst>
          </p:cNvPr>
          <p:cNvSpPr txBox="1"/>
          <p:nvPr/>
        </p:nvSpPr>
        <p:spPr>
          <a:xfrm>
            <a:off x="9156511" y="1003842"/>
            <a:ext cx="30977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OAM đọc config từ file config ...196.xml và lưu vào biến toàn cục: oam_prov_req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Module OAM_MODULE_ID được đăng ký nhận msg từ các module khác -&gt; Nếu có msg X2AP_INIT_IND -&gt;gửi thông tin config về Peer + NBR Cell gồm các thông tin:....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B5472A-152C-131C-A085-0B5243221E64}"/>
              </a:ext>
            </a:extLst>
          </p:cNvPr>
          <p:cNvGrpSpPr/>
          <p:nvPr/>
        </p:nvGrpSpPr>
        <p:grpSpPr>
          <a:xfrm>
            <a:off x="1" y="825340"/>
            <a:ext cx="9237306" cy="5390835"/>
            <a:chOff x="1" y="825340"/>
            <a:chExt cx="9237306" cy="53908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106333B-E300-315E-AEBB-911A894B1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825340"/>
              <a:ext cx="9237306" cy="5390835"/>
            </a:xfrm>
            <a:prstGeom prst="rect">
              <a:avLst/>
            </a:prstGeom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75862C8-733C-7DF6-4DFF-0B66E886A45D}"/>
                </a:ext>
              </a:extLst>
            </p:cNvPr>
            <p:cNvSpPr/>
            <p:nvPr/>
          </p:nvSpPr>
          <p:spPr>
            <a:xfrm>
              <a:off x="3820497" y="5624415"/>
              <a:ext cx="1507153" cy="262035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X2 GỬI INIT IND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ADE189B-8C3A-651D-8CC6-183CEC2AF04A}"/>
                </a:ext>
              </a:extLst>
            </p:cNvPr>
            <p:cNvSpPr/>
            <p:nvPr/>
          </p:nvSpPr>
          <p:spPr>
            <a:xfrm>
              <a:off x="7027247" y="5770625"/>
              <a:ext cx="1507153" cy="262035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/>
                <a:t>GỬI PROV CHO X2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844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8AD92-E75A-B98A-4396-BC5C45F4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844D-ECCC-8A48-4312-0DE20A1F6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LUỒNG X2AP NHẬN CẤU HÌNH (PEER + NBR)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0794E-705F-8678-4198-321B02CD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75295-4E66-680C-B42F-7B4EC2B5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774" b="1976"/>
          <a:stretch>
            <a:fillRect/>
          </a:stretch>
        </p:blipFill>
        <p:spPr>
          <a:xfrm>
            <a:off x="338736" y="814255"/>
            <a:ext cx="5996750" cy="53503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AEA18-2D83-01C6-9D67-59EB1BA558DD}"/>
              </a:ext>
            </a:extLst>
          </p:cNvPr>
          <p:cNvSpPr txBox="1"/>
          <p:nvPr/>
        </p:nvSpPr>
        <p:spPr>
          <a:xfrm>
            <a:off x="7061788" y="1203649"/>
            <a:ext cx="4189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X2AP khi khởi động sẽ gửi INIT_IND cho OAM và start timer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X2AP nhận được PROV_REQ từ OAM thực hiện fill vào biến toàn cục các thông tin về Peer, NBR Cell và cập nhập NCRT trạng thái kết nối thành INACTIVE-&gt; đợi luồng khác set lại trạng thái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460C06-E59D-D873-2988-954B8A649985}"/>
              </a:ext>
            </a:extLst>
          </p:cNvPr>
          <p:cNvSpPr/>
          <p:nvPr/>
        </p:nvSpPr>
        <p:spPr>
          <a:xfrm>
            <a:off x="1740237" y="814255"/>
            <a:ext cx="1507153" cy="26203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X2 GỬI INIT IND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A2858-BC1A-3D24-12DC-E4466719AABF}"/>
              </a:ext>
            </a:extLst>
          </p:cNvPr>
          <p:cNvSpPr/>
          <p:nvPr/>
        </p:nvSpPr>
        <p:spPr>
          <a:xfrm>
            <a:off x="4037861" y="814255"/>
            <a:ext cx="1181839" cy="18715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OAM GỬI PROV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1B816C-2B36-79DD-8978-F762E2752906}"/>
              </a:ext>
            </a:extLst>
          </p:cNvPr>
          <p:cNvSpPr/>
          <p:nvPr/>
        </p:nvSpPr>
        <p:spPr>
          <a:xfrm>
            <a:off x="5332524" y="2120612"/>
            <a:ext cx="685721" cy="47439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GỬI RESPONSE CHO OAM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E2D1BA-EEE9-C278-6F70-58F1C401E9AC}"/>
              </a:ext>
            </a:extLst>
          </p:cNvPr>
          <p:cNvSpPr/>
          <p:nvPr/>
        </p:nvSpPr>
        <p:spPr>
          <a:xfrm>
            <a:off x="5462619" y="4904173"/>
            <a:ext cx="1266761" cy="28364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5178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48E0-E116-22D7-315D-BBC0D6DF0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93DD-F390-94F6-1B51-D26D1CD2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PEER GỬI SETUP_REQ ĐẾN ENB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DB61A-268A-1A61-A062-778D508D4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DADC0-EA80-E2CC-37E6-E24450AB7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8" y="864973"/>
            <a:ext cx="7673140" cy="531157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265C92D-890B-58EF-1AC2-2B7F93B6D275}"/>
              </a:ext>
            </a:extLst>
          </p:cNvPr>
          <p:cNvSpPr/>
          <p:nvPr/>
        </p:nvSpPr>
        <p:spPr>
          <a:xfrm>
            <a:off x="205985" y="5771919"/>
            <a:ext cx="1744111" cy="30230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CẬP NHẬP THÔNG TIN</a:t>
            </a:r>
          </a:p>
        </p:txBody>
      </p:sp>
    </p:spTree>
    <p:extLst>
      <p:ext uri="{BB962C8B-B14F-4D97-AF65-F5344CB8AC3E}">
        <p14:creationId xmlns:p14="http://schemas.microsoft.com/office/powerpoint/2010/main" val="79043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F3C8E-DBDD-2B87-399D-5E8D40C7D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08400-457C-85C7-E7D2-EF541234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ENB GỬI SETUP_REQ ĐẾN PEER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BB3D1-7E74-9C22-7DA0-FA9D66C7C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2310" y="6445191"/>
            <a:ext cx="3087401" cy="412810"/>
          </a:xfrm>
        </p:spPr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1C8D83-CA0C-43F3-1171-082DB6AB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250" r="1274"/>
          <a:stretch>
            <a:fillRect/>
          </a:stretch>
        </p:blipFill>
        <p:spPr>
          <a:xfrm>
            <a:off x="2541320" y="867747"/>
            <a:ext cx="9541824" cy="54926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E202C74-4BF2-7062-D8EE-8358A5E5593D}"/>
              </a:ext>
            </a:extLst>
          </p:cNvPr>
          <p:cNvSpPr/>
          <p:nvPr/>
        </p:nvSpPr>
        <p:spPr>
          <a:xfrm>
            <a:off x="761958" y="1092305"/>
            <a:ext cx="1953252" cy="20465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AB3369-6A8E-A6C9-E99C-A9D89DBD4778}"/>
              </a:ext>
            </a:extLst>
          </p:cNvPr>
          <p:cNvSpPr/>
          <p:nvPr/>
        </p:nvSpPr>
        <p:spPr>
          <a:xfrm>
            <a:off x="761958" y="1595169"/>
            <a:ext cx="1953252" cy="20465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691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D2450-A856-ADC0-9F32-12126801D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1AA97-F4CB-0D78-4D57-AAC955134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LUỒNG OAM CẤU HÌNH CELL CONFIG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4058F-DF7C-4E4B-416F-322BC84C1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8EB68D-33C4-B61C-F9CA-914313055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80080"/>
            <a:ext cx="9701349" cy="47209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1959FE-0D63-AA7C-285E-48F149551CD9}"/>
              </a:ext>
            </a:extLst>
          </p:cNvPr>
          <p:cNvSpPr/>
          <p:nvPr/>
        </p:nvSpPr>
        <p:spPr>
          <a:xfrm>
            <a:off x="2490652" y="835455"/>
            <a:ext cx="1278915" cy="2892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5655391-60D0-08A0-03EC-EE6CD72D0E6B}"/>
              </a:ext>
            </a:extLst>
          </p:cNvPr>
          <p:cNvSpPr/>
          <p:nvPr/>
        </p:nvSpPr>
        <p:spPr>
          <a:xfrm>
            <a:off x="3834885" y="1269329"/>
            <a:ext cx="1735492" cy="18101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1069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57658-6FA1-BF9D-6269-A33804E79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CA7D1-4C38-C88B-15A8-BCE09B67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LUỒNG OAM CẤU HÌNH CELL CONFIG</a:t>
            </a:r>
            <a:br>
              <a:rPr lang="en-US"/>
            </a:b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072CC-D164-1D35-7DE5-4C448C93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4B2498-541B-1954-AA9B-2C5FE633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87" y="855801"/>
            <a:ext cx="11324324" cy="534148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EF9B35-69DD-8A87-63F2-11EBEA2067D1}"/>
              </a:ext>
            </a:extLst>
          </p:cNvPr>
          <p:cNvSpPr/>
          <p:nvPr/>
        </p:nvSpPr>
        <p:spPr>
          <a:xfrm>
            <a:off x="12370" y="4782304"/>
            <a:ext cx="1278915" cy="28924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93572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1039</Words>
  <Application>Microsoft Office PowerPoint</Application>
  <PresentationFormat>Widescreen</PresentationFormat>
  <Paragraphs>84</Paragraphs>
  <Slides>14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Lato</vt:lpstr>
      <vt:lpstr>Wingdings</vt:lpstr>
      <vt:lpstr>Office Theme</vt:lpstr>
      <vt:lpstr>PowerPoint Presentation</vt:lpstr>
      <vt:lpstr>NỘI DUNG TRÌNH BÀY</vt:lpstr>
      <vt:lpstr>PROVISION BAN ĐẦU GỬI TỪ OAM ĐẾN CÁC MODULE - LTE </vt:lpstr>
      <vt:lpstr>LUỒNG OAM ĐỌC VÀ GỬI CẤU HÌNH (PEER + NBR) </vt:lpstr>
      <vt:lpstr>LUỒNG X2AP NHẬN CẤU HÌNH (PEER + NBR) </vt:lpstr>
      <vt:lpstr>PEER GỬI SETUP_REQ ĐẾN ENB </vt:lpstr>
      <vt:lpstr>ENB GỬI SETUP_REQ ĐẾN PEER</vt:lpstr>
      <vt:lpstr>LUỒNG OAM CẤU HÌNH CELL CONFIG </vt:lpstr>
      <vt:lpstr>LUỒNG OAM CẤU HÌNH CELL CONFIG </vt:lpstr>
      <vt:lpstr>SỬA DEFINE LTE </vt:lpstr>
      <vt:lpstr>SỬA DEFINE LTE </vt:lpstr>
      <vt:lpstr>SỬA DEFINE NR </vt:lpstr>
      <vt:lpstr>SỬA DEFINE NR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Manh Dung 20213838</cp:lastModifiedBy>
  <cp:revision>191</cp:revision>
  <dcterms:created xsi:type="dcterms:W3CDTF">2021-05-28T04:32:29Z</dcterms:created>
  <dcterms:modified xsi:type="dcterms:W3CDTF">2025-09-23T17:58:35Z</dcterms:modified>
</cp:coreProperties>
</file>